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K Grotesk" panose="00000500000000000000" pitchFamily="50" charset="0"/>
      <p:regular r:id="rId24"/>
      <p:bold r:id="rId25"/>
      <p:italic r:id="rId26"/>
      <p:boldItalic r:id="rId27"/>
    </p:embeddedFont>
    <p:embeddedFont>
      <p:font typeface="HK Grotesk Light" panose="00000400000000000000" charset="0"/>
      <p:regular r:id="rId28"/>
    </p:embeddedFont>
    <p:embeddedFont>
      <p:font typeface="HK Grotesk Medium" panose="00000600000000000000" charset="0"/>
      <p:regular r:id="rId29"/>
    </p:embeddedFont>
    <p:embeddedFont>
      <p:font typeface="HK Grotesk Medium Bold" panose="020B0604020202020204" charset="0"/>
      <p:regular r:id="rId30"/>
    </p:embeddedFont>
    <p:embeddedFont>
      <p:font typeface="Open Sans Extra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22" autoAdjust="0"/>
  </p:normalViewPr>
  <p:slideViewPr>
    <p:cSldViewPr>
      <p:cViewPr>
        <p:scale>
          <a:sx n="50" d="100"/>
          <a:sy n="50" d="100"/>
        </p:scale>
        <p:origin x="90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8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26" Type="http://schemas.openxmlformats.org/officeDocument/2006/relationships/image" Target="../media/image42.png"/><Relationship Id="rId39" Type="http://schemas.openxmlformats.org/officeDocument/2006/relationships/image" Target="../media/image53.svg"/><Relationship Id="rId21" Type="http://schemas.openxmlformats.org/officeDocument/2006/relationships/image" Target="../media/image39.svg"/><Relationship Id="rId34" Type="http://schemas.openxmlformats.org/officeDocument/2006/relationships/image" Target="../media/image4.png"/><Relationship Id="rId42" Type="http://schemas.openxmlformats.org/officeDocument/2006/relationships/image" Target="../media/image56.png"/><Relationship Id="rId47" Type="http://schemas.openxmlformats.org/officeDocument/2006/relationships/image" Target="../media/image6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9" Type="http://schemas.openxmlformats.org/officeDocument/2006/relationships/image" Target="../media/image45.svg"/><Relationship Id="rId11" Type="http://schemas.openxmlformats.org/officeDocument/2006/relationships/image" Target="../media/image29.sv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1.svg"/><Relationship Id="rId40" Type="http://schemas.openxmlformats.org/officeDocument/2006/relationships/image" Target="../media/image54.png"/><Relationship Id="rId45" Type="http://schemas.openxmlformats.org/officeDocument/2006/relationships/image" Target="../media/image5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23" Type="http://schemas.openxmlformats.org/officeDocument/2006/relationships/image" Target="../media/image7.svg"/><Relationship Id="rId28" Type="http://schemas.openxmlformats.org/officeDocument/2006/relationships/image" Target="../media/image44.png"/><Relationship Id="rId36" Type="http://schemas.openxmlformats.org/officeDocument/2006/relationships/image" Target="../media/image50.png"/><Relationship Id="rId49" Type="http://schemas.openxmlformats.org/officeDocument/2006/relationships/image" Target="../media/image6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31" Type="http://schemas.openxmlformats.org/officeDocument/2006/relationships/image" Target="../media/image47.svg"/><Relationship Id="rId44" Type="http://schemas.openxmlformats.org/officeDocument/2006/relationships/image" Target="../media/image5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6.png"/><Relationship Id="rId27" Type="http://schemas.openxmlformats.org/officeDocument/2006/relationships/image" Target="../media/image43.svg"/><Relationship Id="rId30" Type="http://schemas.openxmlformats.org/officeDocument/2006/relationships/image" Target="../media/image46.png"/><Relationship Id="rId35" Type="http://schemas.openxmlformats.org/officeDocument/2006/relationships/image" Target="../media/image5.svg"/><Relationship Id="rId43" Type="http://schemas.openxmlformats.org/officeDocument/2006/relationships/image" Target="../media/image57.svg"/><Relationship Id="rId48" Type="http://schemas.openxmlformats.org/officeDocument/2006/relationships/image" Target="../media/image62.png"/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5" Type="http://schemas.openxmlformats.org/officeDocument/2006/relationships/image" Target="../media/image41.svg"/><Relationship Id="rId33" Type="http://schemas.openxmlformats.org/officeDocument/2006/relationships/image" Target="../media/image49.svg"/><Relationship Id="rId38" Type="http://schemas.openxmlformats.org/officeDocument/2006/relationships/image" Target="../media/image52.png"/><Relationship Id="rId46" Type="http://schemas.openxmlformats.org/officeDocument/2006/relationships/image" Target="../media/image60.png"/><Relationship Id="rId20" Type="http://schemas.openxmlformats.org/officeDocument/2006/relationships/image" Target="../media/image38.png"/><Relationship Id="rId41" Type="http://schemas.openxmlformats.org/officeDocument/2006/relationships/image" Target="../media/image5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367605" y="2759967"/>
            <a:ext cx="11552789" cy="4767066"/>
            <a:chOff x="0" y="0"/>
            <a:chExt cx="15403719" cy="6356088"/>
          </a:xfrm>
        </p:grpSpPr>
        <p:sp>
          <p:nvSpPr>
            <p:cNvPr id="3" name="TextBox 3"/>
            <p:cNvSpPr txBox="1"/>
            <p:nvPr/>
          </p:nvSpPr>
          <p:spPr>
            <a:xfrm>
              <a:off x="0" y="114300"/>
              <a:ext cx="15403719" cy="455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199"/>
                </a:lnSpc>
              </a:pPr>
              <a:r>
                <a:rPr lang="en-US" sz="11999" spc="-119" dirty="0">
                  <a:solidFill>
                    <a:srgbClr val="FFFFFF"/>
                  </a:solidFill>
                  <a:latin typeface="HK Grotesk Medium Bold"/>
                </a:rPr>
                <a:t>Mechanics </a:t>
              </a:r>
            </a:p>
            <a:p>
              <a:pPr algn="ctr">
                <a:lnSpc>
                  <a:spcPts val="13200"/>
                </a:lnSpc>
              </a:pPr>
              <a:r>
                <a:rPr lang="en-US" sz="11999" spc="-119" dirty="0">
                  <a:solidFill>
                    <a:srgbClr val="4EC8CA"/>
                  </a:solidFill>
                  <a:latin typeface="HK Grotesk Medium Bold"/>
                </a:rPr>
                <a:t>Design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492196" y="5679813"/>
              <a:ext cx="1241932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HK Grotesk Light"/>
                </a:rPr>
                <a:t>Smart - Convenience - Comfortable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886169" y="5050276"/>
              <a:ext cx="13631380" cy="0"/>
            </a:xfrm>
            <a:prstGeom prst="line">
              <a:avLst/>
            </a:prstGeom>
            <a:ln w="63500" cap="rnd">
              <a:solidFill>
                <a:srgbClr val="343434"/>
              </a:solidFill>
              <a:prstDash val="sysDot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12456" y="3116796"/>
            <a:ext cx="6286535" cy="4053408"/>
            <a:chOff x="0" y="0"/>
            <a:chExt cx="8382047" cy="540454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2690863"/>
              <a:ext cx="303148" cy="303148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EC8C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0" y="3848207"/>
              <a:ext cx="303148" cy="303148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EC8CA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4968677"/>
              <a:ext cx="303148" cy="303148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EC8CA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0" y="-104775"/>
              <a:ext cx="8382047" cy="1110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HK Grotesk Medium"/>
                </a:rPr>
                <a:t>Direct Competitors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11148" y="2500994"/>
              <a:ext cx="6794853" cy="625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Baxx Clothing Co.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11148" y="3658338"/>
              <a:ext cx="6794853" cy="625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XRS Superstore Online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11148" y="4778808"/>
              <a:ext cx="6794853" cy="625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Addazzel Corp.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36609" y="3116796"/>
            <a:ext cx="6286535" cy="4053408"/>
            <a:chOff x="0" y="0"/>
            <a:chExt cx="8382047" cy="5404544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2690863"/>
              <a:ext cx="303148" cy="303148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EC8CA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3848207"/>
              <a:ext cx="303148" cy="303148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EC8C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4968677"/>
              <a:ext cx="303148" cy="303148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EC8CA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803404" y="2500994"/>
              <a:ext cx="6814915" cy="625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HK Grotesk Light"/>
                </a:rPr>
                <a:t>BiggsBaggs E-Shopping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03404" y="3658338"/>
              <a:ext cx="6814915" cy="625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HK Grotesk Light"/>
                </a:rPr>
                <a:t>RentaShoppe Online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03404" y="4778808"/>
              <a:ext cx="6814915" cy="625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HK Grotesk Light"/>
                </a:rPr>
                <a:t>iGrouu Delivery Group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04775"/>
              <a:ext cx="8382047" cy="1110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HK Grotesk Medium"/>
                </a:rPr>
                <a:t>Indirect Competitors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 rot="-5400000">
            <a:off x="6085131" y="5119687"/>
            <a:ext cx="5965338" cy="0"/>
          </a:xfrm>
          <a:prstGeom prst="line">
            <a:avLst/>
          </a:prstGeom>
          <a:ln w="47625" cap="rnd">
            <a:solidFill>
              <a:srgbClr val="1B1B1B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02142" y="4586287"/>
            <a:ext cx="11083717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HK Grotesk Medium Bold"/>
              </a:rPr>
              <a:t>Competitive </a:t>
            </a:r>
            <a:r>
              <a:rPr lang="en-US" sz="7200">
                <a:solidFill>
                  <a:srgbClr val="4EC8CA"/>
                </a:solidFill>
                <a:latin typeface="HK Grotesk Medium Bold"/>
              </a:rPr>
              <a:t>Advantages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04500" y="1817834"/>
            <a:ext cx="7454800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FFFFFF"/>
                </a:solidFill>
                <a:latin typeface="HK Grotesk Light"/>
              </a:rPr>
              <a:t>Our video streaming option makes use of VR and AR technologies.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774797"/>
            <a:ext cx="6398005" cy="45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-29">
                <a:solidFill>
                  <a:srgbClr val="4EC8CA"/>
                </a:solidFill>
                <a:latin typeface="HK Grotesk Medium Bold"/>
              </a:rPr>
              <a:t>Cutting-edge technology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04500" y="3888357"/>
            <a:ext cx="7454800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FFFFFF"/>
                </a:solidFill>
                <a:latin typeface="HK Grotesk Light"/>
              </a:rPr>
              <a:t>We have non-compete deals with major </a:t>
            </a:r>
          </a:p>
          <a:p>
            <a:pPr>
              <a:lnSpc>
                <a:spcPts val="3079"/>
              </a:lnSpc>
            </a:pPr>
            <a:r>
              <a:rPr lang="en-US" sz="2200">
                <a:solidFill>
                  <a:srgbClr val="FFFFFF"/>
                </a:solidFill>
                <a:latin typeface="HK Grotesk Light"/>
              </a:rPr>
              <a:t>department stores.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709359"/>
            <a:ext cx="6398005" cy="45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-29">
                <a:solidFill>
                  <a:srgbClr val="4EC8CA"/>
                </a:solidFill>
                <a:latin typeface="HK Grotesk Medium Bold"/>
              </a:rPr>
              <a:t>Partnerships with major brands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04500" y="5958880"/>
            <a:ext cx="7454800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FFFFFF"/>
                </a:solidFill>
                <a:latin typeface="HK Grotesk Light"/>
              </a:rPr>
              <a:t>People can easily sign up as a customer or a dedicated shopping partner.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006505"/>
            <a:ext cx="6398005" cy="45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-29">
                <a:solidFill>
                  <a:srgbClr val="4EC8CA"/>
                </a:solidFill>
                <a:latin typeface="HK Grotesk Medium Bold"/>
              </a:rPr>
              <a:t>Easy to use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04639" y="8029404"/>
            <a:ext cx="7454800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FFFFFF"/>
                </a:solidFill>
                <a:latin typeface="HK Grotesk Light"/>
              </a:rPr>
              <a:t>We offer free services for seniors and people who are differently-abled.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986367"/>
            <a:ext cx="6398005" cy="45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-29">
                <a:solidFill>
                  <a:srgbClr val="4EC8CA"/>
                </a:solidFill>
                <a:latin typeface="HK Grotesk Medium Bold"/>
              </a:rPr>
              <a:t>Social responsibility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028700" y="3239493"/>
            <a:ext cx="16230739" cy="0"/>
          </a:xfrm>
          <a:prstGeom prst="line">
            <a:avLst/>
          </a:prstGeom>
          <a:ln w="47625" cap="rnd">
            <a:solidFill>
              <a:srgbClr val="343434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838728" y="5310016"/>
            <a:ext cx="16230739" cy="0"/>
          </a:xfrm>
          <a:prstGeom prst="line">
            <a:avLst/>
          </a:prstGeom>
          <a:ln w="47625" cap="rnd">
            <a:solidFill>
              <a:srgbClr val="343434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838728" y="7380540"/>
            <a:ext cx="16230739" cy="0"/>
          </a:xfrm>
          <a:prstGeom prst="line">
            <a:avLst/>
          </a:prstGeom>
          <a:ln w="47625" cap="rnd">
            <a:solidFill>
              <a:srgbClr val="343434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3207" y="2135561"/>
            <a:ext cx="11003686" cy="110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39"/>
              </a:lnSpc>
            </a:pPr>
            <a:r>
              <a:rPr lang="en-US" sz="7199">
                <a:solidFill>
                  <a:srgbClr val="FFFFFF"/>
                </a:solidFill>
                <a:latin typeface="HK Grotesk Medium Bold"/>
              </a:rPr>
              <a:t>Competitor </a:t>
            </a:r>
            <a:r>
              <a:rPr lang="en-US" sz="7199">
                <a:solidFill>
                  <a:srgbClr val="4EC8CA"/>
                </a:solidFill>
                <a:latin typeface="HK Grotesk Medium Bold"/>
              </a:rPr>
              <a:t>Approach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955271"/>
            <a:ext cx="4514276" cy="1619753"/>
            <a:chOff x="0" y="0"/>
            <a:chExt cx="6019034" cy="2159671"/>
          </a:xfrm>
        </p:grpSpPr>
        <p:sp>
          <p:nvSpPr>
            <p:cNvPr id="4" name="TextBox 4"/>
            <p:cNvSpPr txBox="1"/>
            <p:nvPr/>
          </p:nvSpPr>
          <p:spPr>
            <a:xfrm>
              <a:off x="0" y="1148673"/>
              <a:ext cx="6019034" cy="10109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New technologies will always be the backbone of our operations.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6019034" cy="613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-30">
                  <a:solidFill>
                    <a:srgbClr val="4EC8CA"/>
                  </a:solidFill>
                  <a:latin typeface="HK Grotesk Medium Bold"/>
                </a:rPr>
                <a:t>Develop technologies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86862" y="4845040"/>
            <a:ext cx="4514276" cy="1840216"/>
            <a:chOff x="0" y="0"/>
            <a:chExt cx="6019034" cy="2453621"/>
          </a:xfrm>
        </p:grpSpPr>
        <p:sp>
          <p:nvSpPr>
            <p:cNvPr id="7" name="TextBox 7"/>
            <p:cNvSpPr txBox="1"/>
            <p:nvPr/>
          </p:nvSpPr>
          <p:spPr>
            <a:xfrm>
              <a:off x="0" y="923682"/>
              <a:ext cx="6019034" cy="1529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We want to make it extremely easy for customers and delivery partners to sign up with our service.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6019034" cy="613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-30">
                  <a:solidFill>
                    <a:srgbClr val="4EC8CA"/>
                  </a:solidFill>
                  <a:latin typeface="HK Grotesk Medium Bold"/>
                </a:rPr>
                <a:t>Shopping is for everyone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45024" y="4841228"/>
            <a:ext cx="4514276" cy="1847841"/>
            <a:chOff x="0" y="0"/>
            <a:chExt cx="6019034" cy="246378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33849"/>
              <a:ext cx="6019034" cy="1529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Lock down exclusive deals with brands and companies as their official remote shopping partner.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6019034" cy="613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-30">
                  <a:solidFill>
                    <a:srgbClr val="4EC8CA"/>
                  </a:solidFill>
                  <a:latin typeface="HK Grotesk Medium Bold"/>
                </a:rPr>
                <a:t>Expand Brand Partners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 rot="-5400000">
            <a:off x="4314403" y="6217585"/>
            <a:ext cx="3801033" cy="0"/>
          </a:xfrm>
          <a:prstGeom prst="line">
            <a:avLst/>
          </a:prstGeom>
          <a:ln w="47625" cap="rnd">
            <a:solidFill>
              <a:srgbClr val="1B1B1B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-5400000">
            <a:off x="10172565" y="6217585"/>
            <a:ext cx="3801033" cy="0"/>
          </a:xfrm>
          <a:prstGeom prst="line">
            <a:avLst/>
          </a:prstGeom>
          <a:ln w="47625" cap="rnd">
            <a:solidFill>
              <a:srgbClr val="1B1B1B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71600"/>
            <a:ext cx="15160735" cy="1761252"/>
            <a:chOff x="0" y="0"/>
            <a:chExt cx="20214314" cy="2348336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20214314" cy="1467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FFFFF"/>
                  </a:solidFill>
                  <a:latin typeface="HK Grotesk Medium Bold"/>
                </a:rPr>
                <a:t>Our </a:t>
              </a:r>
              <a:r>
                <a:rPr lang="en-US" sz="7200">
                  <a:solidFill>
                    <a:srgbClr val="4EC8CA"/>
                  </a:solidFill>
                  <a:latin typeface="HK Grotesk Medium Bold"/>
                </a:rPr>
                <a:t>Business Model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25613"/>
              <a:ext cx="1840755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These are tier plans we plan to offer our clients.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833577" y="4197107"/>
            <a:ext cx="10355858" cy="38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FFFFFF"/>
                </a:solidFill>
                <a:latin typeface="HK Grotesk Light"/>
              </a:rPr>
              <a:t>For customers who only need to use our services once.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293916"/>
            <a:ext cx="4042877" cy="37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4EC8CA"/>
                </a:solidFill>
                <a:latin typeface="HK Grotesk Light"/>
              </a:rPr>
              <a:t>ONE-TIME PAYMENT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833577" y="6171176"/>
            <a:ext cx="10355858" cy="38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FFFFFF"/>
                </a:solidFill>
                <a:latin typeface="HK Grotesk Light"/>
              </a:rPr>
              <a:t>For customers who want a dedicated shopper for their retail needs.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176837"/>
            <a:ext cx="4042877" cy="76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4EC8CA"/>
                </a:solidFill>
                <a:latin typeface="HK Grotesk Light"/>
              </a:rPr>
              <a:t>MONTHLY SUBSCRIPTION (INDIVIDUAL PLAN)</a:t>
            </a:r>
          </a:p>
        </p:txBody>
      </p:sp>
      <p:sp>
        <p:nvSpPr>
          <p:cNvPr id="9" name="AutoShape 9"/>
          <p:cNvSpPr/>
          <p:nvPr/>
        </p:nvSpPr>
        <p:spPr>
          <a:xfrm>
            <a:off x="5833577" y="5353072"/>
            <a:ext cx="10355858" cy="0"/>
          </a:xfrm>
          <a:prstGeom prst="line">
            <a:avLst/>
          </a:prstGeom>
          <a:ln w="47625" cap="rnd">
            <a:solidFill>
              <a:srgbClr val="343434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833577" y="8145245"/>
            <a:ext cx="10355858" cy="77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200">
                <a:solidFill>
                  <a:srgbClr val="FFFFFF"/>
                </a:solidFill>
                <a:latin typeface="HK Grotesk Light"/>
              </a:rPr>
              <a:t>For customers who want a dedicated shopper for their grocery needs--available for every member of the family.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150906"/>
            <a:ext cx="4042877" cy="764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200">
                <a:solidFill>
                  <a:srgbClr val="4EC8CA"/>
                </a:solidFill>
                <a:latin typeface="HK Grotesk Light"/>
              </a:rPr>
              <a:t>MONTHLY SUBSCRIPTION (FAMILY PLAN)</a:t>
            </a:r>
          </a:p>
        </p:txBody>
      </p:sp>
      <p:sp>
        <p:nvSpPr>
          <p:cNvPr id="12" name="AutoShape 12"/>
          <p:cNvSpPr/>
          <p:nvPr/>
        </p:nvSpPr>
        <p:spPr>
          <a:xfrm>
            <a:off x="5833577" y="7327141"/>
            <a:ext cx="10355858" cy="0"/>
          </a:xfrm>
          <a:prstGeom prst="line">
            <a:avLst/>
          </a:prstGeom>
          <a:ln w="47625" cap="rnd">
            <a:solidFill>
              <a:srgbClr val="343434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234487"/>
            <a:ext cx="4096224" cy="0"/>
          </a:xfrm>
          <a:prstGeom prst="line">
            <a:avLst/>
          </a:prstGeom>
          <a:ln w="47625" cap="rnd">
            <a:solidFill>
              <a:srgbClr val="1B1B1B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6515689" y="9234487"/>
            <a:ext cx="4096224" cy="0"/>
          </a:xfrm>
          <a:prstGeom prst="line">
            <a:avLst/>
          </a:prstGeom>
          <a:ln w="47625" cap="rnd">
            <a:solidFill>
              <a:srgbClr val="1B1B1B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2116978" y="9234487"/>
            <a:ext cx="4096224" cy="0"/>
          </a:xfrm>
          <a:prstGeom prst="line">
            <a:avLst/>
          </a:prstGeom>
          <a:ln w="47625" cap="rnd">
            <a:solidFill>
              <a:srgbClr val="1B1B1B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6685" b="6685"/>
          <a:stretch>
            <a:fillRect/>
          </a:stretch>
        </p:blipFill>
        <p:spPr>
          <a:xfrm>
            <a:off x="1028700" y="4540903"/>
            <a:ext cx="4096224" cy="236567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7583040"/>
            <a:ext cx="3890860" cy="907152"/>
            <a:chOff x="0" y="0"/>
            <a:chExt cx="5187813" cy="1209536"/>
          </a:xfrm>
        </p:grpSpPr>
        <p:sp>
          <p:nvSpPr>
            <p:cNvPr id="7" name="TextBox 7"/>
            <p:cNvSpPr txBox="1"/>
            <p:nvPr/>
          </p:nvSpPr>
          <p:spPr>
            <a:xfrm>
              <a:off x="0" y="-47625"/>
              <a:ext cx="5187813" cy="494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HK Grotesk Light"/>
                </a:rPr>
                <a:t>CAHAYA DEWI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18600"/>
              <a:ext cx="5187813" cy="490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Chief Executive Officer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515689" y="7583040"/>
            <a:ext cx="3890860" cy="907152"/>
            <a:chOff x="0" y="0"/>
            <a:chExt cx="5187813" cy="120953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5187813" cy="494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HK Grotesk Light"/>
                </a:rPr>
                <a:t>HARUMI KOBAYASHI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18600"/>
              <a:ext cx="5187813" cy="490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Chief of Operations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16978" y="7583040"/>
            <a:ext cx="3890860" cy="907152"/>
            <a:chOff x="0" y="0"/>
            <a:chExt cx="5187813" cy="120953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5187813" cy="494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HK Grotesk Light"/>
                </a:rPr>
                <a:t>YANIS PETROS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18600"/>
              <a:ext cx="5187813" cy="490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Chief Product Officer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 t="14077" b="39720"/>
          <a:stretch>
            <a:fillRect/>
          </a:stretch>
        </p:blipFill>
        <p:spPr>
          <a:xfrm>
            <a:off x="6515689" y="4540903"/>
            <a:ext cx="4096224" cy="2365679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 l="20510" t="32328" b="37066"/>
          <a:stretch>
            <a:fillRect/>
          </a:stretch>
        </p:blipFill>
        <p:spPr>
          <a:xfrm>
            <a:off x="12116978" y="4540903"/>
            <a:ext cx="4096224" cy="236567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28700" y="1800347"/>
            <a:ext cx="8115300" cy="110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HK Grotesk Medium Bold"/>
              </a:rPr>
              <a:t>Meet the </a:t>
            </a:r>
            <a:r>
              <a:rPr lang="en-US" sz="7200">
                <a:solidFill>
                  <a:srgbClr val="4EC8CA"/>
                </a:solidFill>
                <a:latin typeface="HK Grotesk Medium Bold"/>
              </a:rPr>
              <a:t>Team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7800890" y="6619977"/>
            <a:ext cx="7286420" cy="0"/>
          </a:xfrm>
          <a:prstGeom prst="line">
            <a:avLst/>
          </a:prstGeom>
          <a:ln w="47625" cap="rnd">
            <a:solidFill>
              <a:srgbClr val="343434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1325710" y="3000580"/>
            <a:ext cx="236780" cy="23678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EC8C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2174512" y="2953723"/>
            <a:ext cx="4240718" cy="1077371"/>
            <a:chOff x="0" y="0"/>
            <a:chExt cx="5654291" cy="1436495"/>
          </a:xfrm>
        </p:grpSpPr>
        <p:sp>
          <p:nvSpPr>
            <p:cNvPr id="6" name="TextBox 6"/>
            <p:cNvSpPr txBox="1"/>
            <p:nvPr/>
          </p:nvSpPr>
          <p:spPr>
            <a:xfrm>
              <a:off x="0" y="820115"/>
              <a:ext cx="5654291" cy="616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-30">
                  <a:solidFill>
                    <a:srgbClr val="FFFFFF"/>
                  </a:solidFill>
                  <a:latin typeface="HK Grotesk Medium Bold"/>
                </a:rPr>
                <a:t>Series B Funding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654291" cy="488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HK Grotesk Light"/>
                </a:rPr>
                <a:t>2025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325710" y="5495404"/>
            <a:ext cx="236780" cy="23678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EC8C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174512" y="5448547"/>
            <a:ext cx="4240718" cy="1077371"/>
            <a:chOff x="0" y="0"/>
            <a:chExt cx="5654291" cy="143649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20115"/>
              <a:ext cx="5654291" cy="616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-30">
                  <a:solidFill>
                    <a:srgbClr val="FFFFFF"/>
                  </a:solidFill>
                  <a:latin typeface="HK Grotesk Medium Bold"/>
                </a:rPr>
                <a:t>Series C Funding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5654291" cy="488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HK Grotesk Light"/>
                </a:rPr>
                <a:t>2027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325710" y="7990228"/>
            <a:ext cx="236780" cy="236780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EC8CA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2174512" y="7943371"/>
            <a:ext cx="4240718" cy="1077371"/>
            <a:chOff x="0" y="0"/>
            <a:chExt cx="5654291" cy="1436495"/>
          </a:xfrm>
        </p:grpSpPr>
        <p:sp>
          <p:nvSpPr>
            <p:cNvPr id="16" name="TextBox 16"/>
            <p:cNvSpPr txBox="1"/>
            <p:nvPr/>
          </p:nvSpPr>
          <p:spPr>
            <a:xfrm>
              <a:off x="0" y="820115"/>
              <a:ext cx="5654291" cy="616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-30">
                  <a:solidFill>
                    <a:srgbClr val="FFFFFF"/>
                  </a:solidFill>
                  <a:latin typeface="HK Grotesk Medium Bold"/>
                </a:rPr>
                <a:t>Private Funding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5654291" cy="488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HK Grotesk Light"/>
                </a:rPr>
                <a:t>2028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2953723"/>
            <a:ext cx="7228561" cy="1761252"/>
            <a:chOff x="0" y="0"/>
            <a:chExt cx="9638082" cy="234833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9638082" cy="1467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FFFFF"/>
                  </a:solidFill>
                  <a:latin typeface="HK Grotesk Medium Bold"/>
                </a:rPr>
                <a:t>Future </a:t>
              </a:r>
              <a:r>
                <a:rPr lang="en-US" sz="7200">
                  <a:solidFill>
                    <a:srgbClr val="4EC8CA"/>
                  </a:solidFill>
                  <a:latin typeface="HK Grotesk Medium Bold"/>
                </a:rPr>
                <a:t>Roadmap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725613"/>
              <a:ext cx="8776629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This is where we're headed.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3607" r="7133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228720"/>
            <a:ext cx="687907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HK Grotesk Medium Bold"/>
              </a:rPr>
              <a:t>Contact Us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43219" y="4535005"/>
            <a:ext cx="6262510" cy="419685"/>
            <a:chOff x="0" y="0"/>
            <a:chExt cx="8350013" cy="55958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12700"/>
              <a:ext cx="546880" cy="546880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592240" y="-47625"/>
              <a:ext cx="6757774" cy="488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123-456-7890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43219" y="6170276"/>
            <a:ext cx="6262510" cy="330494"/>
            <a:chOff x="0" y="0"/>
            <a:chExt cx="8350013" cy="44065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44735"/>
              <a:ext cx="489706" cy="351189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1592240" y="-47625"/>
              <a:ext cx="6757774" cy="488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HELLO@REALLYGREATSITE.COM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43219" y="7716355"/>
            <a:ext cx="6262510" cy="330494"/>
            <a:chOff x="0" y="0"/>
            <a:chExt cx="8350013" cy="44065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19918"/>
              <a:ext cx="566715" cy="400822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592240" y="-47625"/>
              <a:ext cx="6757774" cy="488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WWW.REALLYGREATSITE.COM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028700" y="5538670"/>
            <a:ext cx="6477029" cy="0"/>
          </a:xfrm>
          <a:prstGeom prst="line">
            <a:avLst/>
          </a:prstGeom>
          <a:ln w="47625" cap="rnd">
            <a:solidFill>
              <a:srgbClr val="1B1B1B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028700" y="7084750"/>
            <a:ext cx="6477029" cy="0"/>
          </a:xfrm>
          <a:prstGeom prst="line">
            <a:avLst/>
          </a:prstGeom>
          <a:ln w="47625" cap="rnd">
            <a:solidFill>
              <a:srgbClr val="1B1B1B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591303" y="6520953"/>
            <a:ext cx="772033" cy="7720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543010" y="6520953"/>
            <a:ext cx="772033" cy="77203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473231" y="6505270"/>
            <a:ext cx="832145" cy="8033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339339" y="6520953"/>
            <a:ext cx="803398" cy="80339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757287" y="6520953"/>
            <a:ext cx="772033" cy="7720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653039" y="8200547"/>
            <a:ext cx="642719" cy="80339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2415864" y="8200547"/>
            <a:ext cx="1020483" cy="80339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4532887" y="8200547"/>
            <a:ext cx="706991" cy="80339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6359789" y="8216230"/>
            <a:ext cx="756655" cy="80339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8913970" y="8200547"/>
            <a:ext cx="452825" cy="80339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0569816" y="4825676"/>
            <a:ext cx="815006" cy="772033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12620214" y="4825676"/>
            <a:ext cx="617627" cy="77203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4503287" y="4825676"/>
            <a:ext cx="772033" cy="77203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16365632" y="4825676"/>
            <a:ext cx="750812" cy="80339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>
            <a:fillRect/>
          </a:stretch>
        </p:blipFill>
        <p:spPr>
          <a:xfrm>
            <a:off x="8751830" y="4809994"/>
            <a:ext cx="782948" cy="80339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10642538" y="3130399"/>
            <a:ext cx="669563" cy="77203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12590034" y="3130399"/>
            <a:ext cx="677986" cy="77203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14503287" y="3130399"/>
            <a:ext cx="772033" cy="772033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16423331" y="3130399"/>
            <a:ext cx="635415" cy="80339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8751830" y="3124942"/>
            <a:ext cx="782948" cy="782948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rcRect/>
          <a:stretch>
            <a:fillRect/>
          </a:stretch>
        </p:blipFill>
        <p:spPr>
          <a:xfrm>
            <a:off x="10753102" y="1372042"/>
            <a:ext cx="450587" cy="77203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12624798" y="1372042"/>
            <a:ext cx="610608" cy="772033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/>
          <a:stretch>
            <a:fillRect/>
          </a:stretch>
        </p:blipFill>
        <p:spPr>
          <a:xfrm>
            <a:off x="14581566" y="1372042"/>
            <a:ext cx="617627" cy="77203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/>
          <a:stretch>
            <a:fillRect/>
          </a:stretch>
        </p:blipFill>
        <p:spPr>
          <a:xfrm>
            <a:off x="16343336" y="1372042"/>
            <a:ext cx="797556" cy="80339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/>
          <a:stretch>
            <a:fillRect/>
          </a:stretch>
        </p:blipFill>
        <p:spPr>
          <a:xfrm>
            <a:off x="8751830" y="1267372"/>
            <a:ext cx="785099" cy="981374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1028700" y="2902846"/>
            <a:ext cx="4931757" cy="3845660"/>
            <a:chOff x="0" y="0"/>
            <a:chExt cx="6575676" cy="5127546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9525"/>
              <a:ext cx="6575676" cy="29263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FFFFF"/>
                  </a:solidFill>
                  <a:latin typeface="HK Grotesk Medium Bold"/>
                </a:rPr>
                <a:t>Free Resources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3184023"/>
              <a:ext cx="5987942" cy="1943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Use these free recolorable icons and illustrations in your Canva design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312656" y="3666927"/>
            <a:ext cx="7946644" cy="0"/>
          </a:xfrm>
          <a:prstGeom prst="line">
            <a:avLst/>
          </a:prstGeom>
          <a:ln w="47625" cap="rnd">
            <a:solidFill>
              <a:srgbClr val="1B1B1B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312656" y="6675707"/>
            <a:ext cx="7946644" cy="0"/>
          </a:xfrm>
          <a:prstGeom prst="line">
            <a:avLst/>
          </a:prstGeom>
          <a:ln w="47625" cap="rnd">
            <a:solidFill>
              <a:srgbClr val="1B1B1B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6064448" y="1802395"/>
            <a:ext cx="6159103" cy="633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439"/>
              </a:lnSpc>
            </a:pPr>
            <a:r>
              <a:rPr lang="en-US" sz="18170" dirty="0">
                <a:solidFill>
                  <a:srgbClr val="FFFFFF"/>
                </a:solidFill>
                <a:latin typeface="Open Sans Extra Bold"/>
              </a:rPr>
              <a:t>Scan </a:t>
            </a:r>
          </a:p>
          <a:p>
            <a:pPr algn="just">
              <a:lnSpc>
                <a:spcPts val="25439"/>
              </a:lnSpc>
            </a:pPr>
            <a:r>
              <a:rPr lang="en-US" sz="18170" dirty="0">
                <a:solidFill>
                  <a:srgbClr val="FFFFFF"/>
                </a:solidFill>
                <a:latin typeface="Open Sans Extra Bold"/>
              </a:rPr>
              <a:t>Body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01490" y="2647714"/>
            <a:ext cx="7485017" cy="4991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A447F8-2B1D-4310-8370-434E33E1DEDE}"/>
              </a:ext>
            </a:extLst>
          </p:cNvPr>
          <p:cNvSpPr txBox="1"/>
          <p:nvPr/>
        </p:nvSpPr>
        <p:spPr>
          <a:xfrm>
            <a:off x="3771899" y="1790700"/>
            <a:ext cx="1074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>
                <a:solidFill>
                  <a:schemeClr val="bg1"/>
                </a:solidFill>
                <a:latin typeface="HK Grotesk Medium Bold" panose="020B0604020202020204" charset="0"/>
              </a:rPr>
              <a:t>GOM SCAN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Video 13">
            <a:hlinkClick r:id="" action="ppaction://media"/>
            <a:extLst>
              <a:ext uri="{FF2B5EF4-FFF2-40B4-BE49-F238E27FC236}">
                <a16:creationId xmlns:a16="http://schemas.microsoft.com/office/drawing/2014/main" id="{22CB33F4-AEBA-47AE-8F3C-A45DAAA142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"/>
            <a:ext cx="18288000" cy="10287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ransport&#10;&#10;Description automatically generated">
            <a:extLst>
              <a:ext uri="{FF2B5EF4-FFF2-40B4-BE49-F238E27FC236}">
                <a16:creationId xmlns:a16="http://schemas.microsoft.com/office/drawing/2014/main" id="{1F3630E8-1CC0-498B-A1E8-943BA63D1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33" b="96296" l="8696" r="89752">
                        <a14:foregroundMark x1="29503" y1="5144" x2="29503" y2="5144"/>
                        <a14:foregroundMark x1="19565" y1="28807" x2="19565" y2="28807"/>
                        <a14:foregroundMark x1="53416" y1="77366" x2="53416" y2="77366"/>
                        <a14:foregroundMark x1="48137" y1="75926" x2="48137" y2="75926"/>
                        <a14:foregroundMark x1="51242" y1="74280" x2="51242" y2="74280"/>
                        <a14:foregroundMark x1="50311" y1="73045" x2="50311" y2="73045"/>
                        <a14:foregroundMark x1="46584" y1="75514" x2="46584" y2="75514"/>
                        <a14:foregroundMark x1="43478" y1="79218" x2="43478" y2="79218"/>
                        <a14:foregroundMark x1="33851" y1="79012" x2="33851" y2="79012"/>
                        <a14:foregroundMark x1="39752" y1="77778" x2="39752" y2="77778"/>
                        <a14:foregroundMark x1="80435" y1="84568" x2="80435" y2="84568"/>
                        <a14:foregroundMark x1="82919" y1="85391" x2="83540" y2="85802"/>
                        <a14:foregroundMark x1="77329" y1="82922" x2="77329" y2="82922"/>
                        <a14:foregroundMark x1="79814" y1="84156" x2="79814" y2="84156"/>
                        <a14:foregroundMark x1="84161" y1="85391" x2="84161" y2="85391"/>
                        <a14:foregroundMark x1="84472" y1="86626" x2="84472" y2="86626"/>
                        <a14:foregroundMark x1="84472" y1="87037" x2="84161" y2="87037"/>
                        <a14:foregroundMark x1="79503" y1="84156" x2="79503" y2="84156"/>
                        <a14:foregroundMark x1="79193" y1="83539" x2="79193" y2="83539"/>
                        <a14:foregroundMark x1="81677" y1="84362" x2="81677" y2="84362"/>
                        <a14:foregroundMark x1="51242" y1="88889" x2="51242" y2="88889"/>
                        <a14:foregroundMark x1="50311" y1="87037" x2="50311" y2="87037"/>
                        <a14:foregroundMark x1="50000" y1="86420" x2="50000" y2="86420"/>
                        <a14:foregroundMark x1="48758" y1="83333" x2="52174" y2="92181"/>
                        <a14:foregroundMark x1="51553" y1="89300" x2="51553" y2="96296"/>
                        <a14:foregroundMark x1="59006" y1="94856" x2="59006" y2="94856"/>
                        <a14:foregroundMark x1="48137" y1="82305" x2="48137" y2="82305"/>
                        <a14:foregroundMark x1="16149" y1="90329" x2="16149" y2="90123"/>
                        <a14:foregroundMark x1="17702" y1="85802" x2="17702" y2="85802"/>
                        <a14:foregroundMark x1="22671" y1="84362" x2="17081" y2="87449"/>
                        <a14:foregroundMark x1="21118" y1="84156" x2="18012" y2="84979"/>
                        <a14:foregroundMark x1="18323" y1="84774" x2="15839" y2="86008"/>
                        <a14:foregroundMark x1="89752" y1="73045" x2="89752" y2="73045"/>
                        <a14:backgroundMark x1="23602" y1="31893" x2="5590" y2="36008"/>
                        <a14:backgroundMark x1="5590" y1="36008" x2="11491" y2="366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98073"/>
            <a:ext cx="6553200" cy="989085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9E5D23-E0F9-4B3F-A9CF-0A3436E4D494}"/>
              </a:ext>
            </a:extLst>
          </p:cNvPr>
          <p:cNvCxnSpPr>
            <a:cxnSpLocks/>
          </p:cNvCxnSpPr>
          <p:nvPr/>
        </p:nvCxnSpPr>
        <p:spPr>
          <a:xfrm flipV="1">
            <a:off x="11963400" y="6972300"/>
            <a:ext cx="1600200" cy="5334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66FEB2-4CBB-4D81-BFEF-87A4B235DB23}"/>
              </a:ext>
            </a:extLst>
          </p:cNvPr>
          <p:cNvCxnSpPr>
            <a:cxnSpLocks/>
          </p:cNvCxnSpPr>
          <p:nvPr/>
        </p:nvCxnSpPr>
        <p:spPr>
          <a:xfrm flipV="1">
            <a:off x="10820400" y="5295900"/>
            <a:ext cx="1562100" cy="3810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526381-88DE-4990-8954-ADADCD63E8E0}"/>
              </a:ext>
            </a:extLst>
          </p:cNvPr>
          <p:cNvCxnSpPr>
            <a:cxnSpLocks/>
          </p:cNvCxnSpPr>
          <p:nvPr/>
        </p:nvCxnSpPr>
        <p:spPr>
          <a:xfrm flipV="1">
            <a:off x="10149840" y="3581400"/>
            <a:ext cx="1813560" cy="14097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C06CD2-6EF4-4ADA-839E-4F8DC521E2CE}"/>
              </a:ext>
            </a:extLst>
          </p:cNvPr>
          <p:cNvCxnSpPr>
            <a:cxnSpLocks/>
          </p:cNvCxnSpPr>
          <p:nvPr/>
        </p:nvCxnSpPr>
        <p:spPr>
          <a:xfrm flipV="1">
            <a:off x="8915400" y="2472667"/>
            <a:ext cx="2171700" cy="145163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46D73F5-3BF4-498F-8247-D3C8D0294F72}"/>
              </a:ext>
            </a:extLst>
          </p:cNvPr>
          <p:cNvCxnSpPr>
            <a:cxnSpLocks/>
          </p:cNvCxnSpPr>
          <p:nvPr/>
        </p:nvCxnSpPr>
        <p:spPr>
          <a:xfrm flipH="1">
            <a:off x="8001000" y="9486900"/>
            <a:ext cx="214884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930B05-3B8D-4E7B-997E-1C9DD053F7BB}"/>
              </a:ext>
            </a:extLst>
          </p:cNvPr>
          <p:cNvCxnSpPr>
            <a:cxnSpLocks/>
          </p:cNvCxnSpPr>
          <p:nvPr/>
        </p:nvCxnSpPr>
        <p:spPr>
          <a:xfrm flipH="1">
            <a:off x="5705475" y="7612380"/>
            <a:ext cx="3209925" cy="61722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7A9CF3-1B3E-4955-897C-E234940DED2A}"/>
              </a:ext>
            </a:extLst>
          </p:cNvPr>
          <p:cNvCxnSpPr>
            <a:cxnSpLocks/>
          </p:cNvCxnSpPr>
          <p:nvPr/>
        </p:nvCxnSpPr>
        <p:spPr>
          <a:xfrm flipH="1" flipV="1">
            <a:off x="3581401" y="6774180"/>
            <a:ext cx="4190999" cy="19812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EC5DF3-4598-4C3E-9C23-35D3B27D9C8D}"/>
              </a:ext>
            </a:extLst>
          </p:cNvPr>
          <p:cNvCxnSpPr>
            <a:cxnSpLocks/>
          </p:cNvCxnSpPr>
          <p:nvPr/>
        </p:nvCxnSpPr>
        <p:spPr>
          <a:xfrm flipH="1" flipV="1">
            <a:off x="4495800" y="4625340"/>
            <a:ext cx="4419600" cy="92964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9E2C01-2625-4D8B-A504-0368535631FA}"/>
              </a:ext>
            </a:extLst>
          </p:cNvPr>
          <p:cNvCxnSpPr>
            <a:cxnSpLocks/>
          </p:cNvCxnSpPr>
          <p:nvPr/>
        </p:nvCxnSpPr>
        <p:spPr>
          <a:xfrm flipH="1" flipV="1">
            <a:off x="4343400" y="2628878"/>
            <a:ext cx="2743200" cy="45722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91FB581-A509-4417-B0AD-46D7E5A2DBE4}"/>
              </a:ext>
            </a:extLst>
          </p:cNvPr>
          <p:cNvSpPr txBox="1"/>
          <p:nvPr/>
        </p:nvSpPr>
        <p:spPr>
          <a:xfrm>
            <a:off x="12005310" y="3253717"/>
            <a:ext cx="2590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dirty="0">
                <a:solidFill>
                  <a:schemeClr val="bg1"/>
                </a:solidFill>
                <a:latin typeface="HK Grotesk "/>
              </a:rPr>
              <a:t>Armrests</a:t>
            </a:r>
            <a:endParaRPr lang="en-US" sz="3500" dirty="0">
              <a:solidFill>
                <a:schemeClr val="bg1"/>
              </a:solidFill>
              <a:latin typeface="HK Grotesk 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5F60660-FDF7-4E0D-B6B3-9E0AE7E08D87}"/>
              </a:ext>
            </a:extLst>
          </p:cNvPr>
          <p:cNvSpPr txBox="1"/>
          <p:nvPr/>
        </p:nvSpPr>
        <p:spPr>
          <a:xfrm>
            <a:off x="12542520" y="5045958"/>
            <a:ext cx="2590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dirty="0">
                <a:solidFill>
                  <a:schemeClr val="bg1"/>
                </a:solidFill>
                <a:latin typeface="HK Grotesk "/>
              </a:rPr>
              <a:t>Materials</a:t>
            </a:r>
            <a:endParaRPr lang="en-US" sz="3500" dirty="0">
              <a:solidFill>
                <a:schemeClr val="bg1"/>
              </a:solidFill>
              <a:latin typeface="HK Grotesk 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032E619-F04A-4A0D-A817-84B8AE44285A}"/>
              </a:ext>
            </a:extLst>
          </p:cNvPr>
          <p:cNvSpPr txBox="1"/>
          <p:nvPr/>
        </p:nvSpPr>
        <p:spPr>
          <a:xfrm>
            <a:off x="11163300" y="2024274"/>
            <a:ext cx="51130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dirty="0">
                <a:solidFill>
                  <a:schemeClr val="bg1"/>
                </a:solidFill>
                <a:latin typeface="HK Grotesk "/>
              </a:rPr>
              <a:t>Backrest Lumbar </a:t>
            </a:r>
            <a:r>
              <a:rPr lang="vi-VN" sz="3500" dirty="0">
                <a:solidFill>
                  <a:schemeClr val="bg1"/>
                </a:solidFill>
                <a:latin typeface="HK Grotesk "/>
              </a:rPr>
              <a:t>support</a:t>
            </a:r>
            <a:endParaRPr lang="en-GB" sz="3500" dirty="0">
              <a:solidFill>
                <a:schemeClr val="bg1"/>
              </a:solidFill>
              <a:latin typeface="HK Grotesk 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E1D3D8-8661-46E5-9B20-73CB33425D09}"/>
              </a:ext>
            </a:extLst>
          </p:cNvPr>
          <p:cNvSpPr txBox="1"/>
          <p:nvPr/>
        </p:nvSpPr>
        <p:spPr>
          <a:xfrm>
            <a:off x="2811780" y="1925300"/>
            <a:ext cx="183642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dirty="0">
                <a:solidFill>
                  <a:schemeClr val="bg1"/>
                </a:solidFill>
                <a:latin typeface="HK Grotesk "/>
              </a:rPr>
              <a:t>Backrest recline</a:t>
            </a:r>
          </a:p>
          <a:p>
            <a:endParaRPr lang="en-US" sz="3500" dirty="0">
              <a:solidFill>
                <a:schemeClr val="bg1"/>
              </a:solidFill>
              <a:latin typeface="HK Grotesk 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83C4F5C-5148-47B9-A888-7F09F4BDC8C9}"/>
              </a:ext>
            </a:extLst>
          </p:cNvPr>
          <p:cNvSpPr txBox="1"/>
          <p:nvPr/>
        </p:nvSpPr>
        <p:spPr>
          <a:xfrm>
            <a:off x="13685520" y="6646419"/>
            <a:ext cx="2590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dirty="0">
                <a:solidFill>
                  <a:schemeClr val="bg1"/>
                </a:solidFill>
                <a:latin typeface="HK Grotesk "/>
              </a:rPr>
              <a:t>Seat height</a:t>
            </a:r>
          </a:p>
          <a:p>
            <a:endParaRPr lang="en-US" sz="3500" dirty="0">
              <a:solidFill>
                <a:schemeClr val="bg1"/>
              </a:solidFill>
              <a:latin typeface="HK Grotesk 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422684-BB45-4BAB-8557-CAD867A7EC16}"/>
              </a:ext>
            </a:extLst>
          </p:cNvPr>
          <p:cNvSpPr txBox="1"/>
          <p:nvPr/>
        </p:nvSpPr>
        <p:spPr>
          <a:xfrm>
            <a:off x="2781300" y="4252223"/>
            <a:ext cx="1714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dirty="0">
                <a:solidFill>
                  <a:schemeClr val="bg1"/>
                </a:solidFill>
                <a:latin typeface="HK Grotesk "/>
              </a:rPr>
              <a:t>Seat tilt</a:t>
            </a:r>
          </a:p>
          <a:p>
            <a:endParaRPr lang="en-US" sz="3500" dirty="0">
              <a:solidFill>
                <a:schemeClr val="bg1"/>
              </a:solidFill>
              <a:latin typeface="HK Grotesk 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F982926-CDDE-4F9A-BEDD-BFECD09F0FE9}"/>
              </a:ext>
            </a:extLst>
          </p:cNvPr>
          <p:cNvSpPr txBox="1"/>
          <p:nvPr/>
        </p:nvSpPr>
        <p:spPr>
          <a:xfrm>
            <a:off x="10306050" y="655717"/>
            <a:ext cx="25908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dirty="0">
                <a:solidFill>
                  <a:schemeClr val="bg1"/>
                </a:solidFill>
                <a:latin typeface="HK Grotesk" panose="00000500000000000000" pitchFamily="50" charset="0"/>
              </a:rPr>
              <a:t>Headrest</a:t>
            </a:r>
            <a:endParaRPr lang="en-US" sz="3500" dirty="0">
              <a:solidFill>
                <a:schemeClr val="bg1"/>
              </a:solidFill>
              <a:latin typeface="HK Grotesk" panose="00000500000000000000" pitchFamily="50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5AD5C5-19C4-4A84-8377-5994D60FC3E6}"/>
              </a:ext>
            </a:extLst>
          </p:cNvPr>
          <p:cNvSpPr txBox="1"/>
          <p:nvPr/>
        </p:nvSpPr>
        <p:spPr>
          <a:xfrm>
            <a:off x="4343400" y="7875436"/>
            <a:ext cx="2590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dirty="0">
                <a:solidFill>
                  <a:schemeClr val="bg1"/>
                </a:solidFill>
                <a:latin typeface="HK Grotesk "/>
              </a:rPr>
              <a:t>Swivel</a:t>
            </a:r>
          </a:p>
          <a:p>
            <a:endParaRPr lang="en-US" sz="3500" dirty="0">
              <a:solidFill>
                <a:schemeClr val="bg1"/>
              </a:solidFill>
              <a:latin typeface="HK Grotesk 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93ABC1-1A35-4ABF-8EDB-DBFCDA24E306}"/>
              </a:ext>
            </a:extLst>
          </p:cNvPr>
          <p:cNvSpPr txBox="1"/>
          <p:nvPr/>
        </p:nvSpPr>
        <p:spPr>
          <a:xfrm>
            <a:off x="1569720" y="6130670"/>
            <a:ext cx="25908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dirty="0">
                <a:solidFill>
                  <a:schemeClr val="bg1"/>
                </a:solidFill>
                <a:latin typeface="HK Grotesk "/>
              </a:rPr>
              <a:t>Seat width and depth</a:t>
            </a:r>
          </a:p>
          <a:p>
            <a:endParaRPr lang="en-US" sz="3500" dirty="0">
              <a:solidFill>
                <a:schemeClr val="bg1"/>
              </a:solidFill>
              <a:latin typeface="HK Grotesk 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3DB7ACA-6B2C-4320-ACA5-69EC18A9A558}"/>
              </a:ext>
            </a:extLst>
          </p:cNvPr>
          <p:cNvSpPr txBox="1"/>
          <p:nvPr/>
        </p:nvSpPr>
        <p:spPr>
          <a:xfrm>
            <a:off x="6404610" y="9171429"/>
            <a:ext cx="17373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dirty="0">
                <a:solidFill>
                  <a:schemeClr val="bg1"/>
                </a:solidFill>
                <a:latin typeface="HK Grotesk "/>
              </a:rPr>
              <a:t>Wheels</a:t>
            </a:r>
            <a:endParaRPr lang="en-US" sz="3500" dirty="0">
              <a:solidFill>
                <a:schemeClr val="bg1"/>
              </a:solidFill>
              <a:latin typeface="HK Grotesk 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4D8E463-E3AE-4CD7-8688-3A11494D1DDC}"/>
              </a:ext>
            </a:extLst>
          </p:cNvPr>
          <p:cNvCxnSpPr>
            <a:cxnSpLocks/>
          </p:cNvCxnSpPr>
          <p:nvPr/>
        </p:nvCxnSpPr>
        <p:spPr>
          <a:xfrm>
            <a:off x="8382000" y="1015854"/>
            <a:ext cx="190500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948087"/>
            <a:ext cx="16230600" cy="4310213"/>
            <a:chOff x="0" y="0"/>
            <a:chExt cx="21640800" cy="5746951"/>
          </a:xfrm>
        </p:grpSpPr>
        <p:sp>
          <p:nvSpPr>
            <p:cNvPr id="3" name="TextBox 3"/>
            <p:cNvSpPr txBox="1"/>
            <p:nvPr/>
          </p:nvSpPr>
          <p:spPr>
            <a:xfrm>
              <a:off x="642926" y="5308755"/>
              <a:ext cx="5249468" cy="438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K Grotesk Medium Bold"/>
                </a:rPr>
                <a:t>Item 1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892395" y="5308755"/>
              <a:ext cx="5249468" cy="438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K Grotesk Medium Bold"/>
                </a:rPr>
                <a:t>Item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141863" y="5308755"/>
              <a:ext cx="5249468" cy="438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K Grotesk Medium Bold"/>
                </a:rPr>
                <a:t>Item 3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6391332" y="5308755"/>
              <a:ext cx="5249468" cy="438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K Grotesk Medium Bold"/>
                </a:rPr>
                <a:t>Item 4</a:t>
              </a:r>
            </a:p>
          </p:txBody>
        </p:sp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642926" y="200048"/>
              <a:ext cx="20997874" cy="4977473"/>
              <a:chOff x="0" y="0"/>
              <a:chExt cx="29641130" cy="702632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6350"/>
                <a:ext cx="2964113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9641130" h="12700">
                    <a:moveTo>
                      <a:pt x="0" y="0"/>
                    </a:moveTo>
                    <a:lnTo>
                      <a:pt x="29641130" y="0"/>
                    </a:lnTo>
                    <a:lnTo>
                      <a:pt x="2964113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1750232"/>
                <a:ext cx="2964113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9641130" h="12700">
                    <a:moveTo>
                      <a:pt x="0" y="0"/>
                    </a:moveTo>
                    <a:lnTo>
                      <a:pt x="29641130" y="0"/>
                    </a:lnTo>
                    <a:lnTo>
                      <a:pt x="2964113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3506814"/>
                <a:ext cx="2964113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9641130" h="12700">
                    <a:moveTo>
                      <a:pt x="0" y="0"/>
                    </a:moveTo>
                    <a:lnTo>
                      <a:pt x="29641130" y="0"/>
                    </a:lnTo>
                    <a:lnTo>
                      <a:pt x="2964113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5263396"/>
                <a:ext cx="2964113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9641130" h="12700">
                    <a:moveTo>
                      <a:pt x="0" y="0"/>
                    </a:moveTo>
                    <a:lnTo>
                      <a:pt x="29641130" y="0"/>
                    </a:lnTo>
                    <a:lnTo>
                      <a:pt x="2964113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7019978"/>
                <a:ext cx="2964113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29641130" h="12700">
                    <a:moveTo>
                      <a:pt x="0" y="0"/>
                    </a:moveTo>
                    <a:lnTo>
                      <a:pt x="29641130" y="0"/>
                    </a:lnTo>
                    <a:lnTo>
                      <a:pt x="2964113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0" y="-38100"/>
              <a:ext cx="473593" cy="438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K Grotesk Medium Bold"/>
                </a:rPr>
                <a:t>40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206268"/>
              <a:ext cx="473593" cy="438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K Grotesk Medium Bold"/>
                </a:rPr>
                <a:t>30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450637"/>
              <a:ext cx="473593" cy="438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K Grotesk Medium Bold"/>
                </a:rPr>
                <a:t>20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3695005"/>
              <a:ext cx="473593" cy="438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K Grotesk Medium Bold"/>
                </a:rPr>
                <a:t>10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94835" y="4939373"/>
              <a:ext cx="278758" cy="438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HK Grotesk Medium Bold"/>
                </a:rPr>
                <a:t>0 </a:t>
              </a:r>
            </a:p>
          </p:txBody>
        </p:sp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642926" y="200048"/>
              <a:ext cx="20997874" cy="4977473"/>
              <a:chOff x="0" y="0"/>
              <a:chExt cx="29641130" cy="702632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3641641" y="2431138"/>
                <a:ext cx="7479098" cy="1496558"/>
              </a:xfrm>
              <a:custGeom>
                <a:avLst/>
                <a:gdLst/>
                <a:ahLst/>
                <a:cxnLst/>
                <a:rect l="l" t="t" r="r" b="b"/>
                <a:pathLst>
                  <a:path w="7479098" h="1496558">
                    <a:moveTo>
                      <a:pt x="127000" y="1433342"/>
                    </a:moveTo>
                    <a:cubicBezTo>
                      <a:pt x="126844" y="1398383"/>
                      <a:pt x="98460" y="1370125"/>
                      <a:pt x="63500" y="1370125"/>
                    </a:cubicBezTo>
                    <a:cubicBezTo>
                      <a:pt x="28541" y="1370125"/>
                      <a:pt x="156" y="1398383"/>
                      <a:pt x="0" y="1433342"/>
                    </a:cubicBezTo>
                    <a:cubicBezTo>
                      <a:pt x="156" y="1468301"/>
                      <a:pt x="28541" y="1496559"/>
                      <a:pt x="63500" y="1496559"/>
                    </a:cubicBezTo>
                    <a:cubicBezTo>
                      <a:pt x="98460" y="1496559"/>
                      <a:pt x="126844" y="1468301"/>
                      <a:pt x="127000" y="1433342"/>
                    </a:cubicBezTo>
                    <a:close/>
                    <a:moveTo>
                      <a:pt x="58185" y="1405266"/>
                    </a:moveTo>
                    <a:lnTo>
                      <a:pt x="68815" y="1461419"/>
                    </a:lnTo>
                    <a:lnTo>
                      <a:pt x="7479098" y="56153"/>
                    </a:lnTo>
                    <a:lnTo>
                      <a:pt x="7468468" y="0"/>
                    </a:lnTo>
                    <a:close/>
                  </a:path>
                </a:pathLst>
              </a:custGeom>
              <a:solidFill>
                <a:srgbClr val="4EC8CA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11051924" y="2395998"/>
                <a:ext cx="7475806" cy="618695"/>
              </a:xfrm>
              <a:custGeom>
                <a:avLst/>
                <a:gdLst/>
                <a:ahLst/>
                <a:cxnLst/>
                <a:rect l="l" t="t" r="r" b="b"/>
                <a:pathLst>
                  <a:path w="7475806" h="618695">
                    <a:moveTo>
                      <a:pt x="127000" y="63217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6" y="28257"/>
                      <a:pt x="0" y="63217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7"/>
                    </a:cubicBezTo>
                    <a:close/>
                    <a:moveTo>
                      <a:pt x="65523" y="34713"/>
                    </a:moveTo>
                    <a:lnTo>
                      <a:pt x="61476" y="91720"/>
                    </a:lnTo>
                    <a:lnTo>
                      <a:pt x="7471759" y="618695"/>
                    </a:lnTo>
                    <a:lnTo>
                      <a:pt x="7475806" y="561688"/>
                    </a:lnTo>
                    <a:close/>
                  </a:path>
                </a:pathLst>
              </a:custGeom>
              <a:solidFill>
                <a:srgbClr val="4EC8CA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8462206" y="815074"/>
                <a:ext cx="7537283" cy="2234332"/>
              </a:xfrm>
              <a:custGeom>
                <a:avLst/>
                <a:gdLst/>
                <a:ahLst/>
                <a:cxnLst/>
                <a:rect l="l" t="t" r="r" b="b"/>
                <a:pathLst>
                  <a:path w="7537283" h="2234332">
                    <a:moveTo>
                      <a:pt x="127000" y="2171115"/>
                    </a:moveTo>
                    <a:cubicBezTo>
                      <a:pt x="126844" y="2136156"/>
                      <a:pt x="98460" y="2107899"/>
                      <a:pt x="63500" y="2107899"/>
                    </a:cubicBezTo>
                    <a:cubicBezTo>
                      <a:pt x="28541" y="2107899"/>
                      <a:pt x="157" y="2136156"/>
                      <a:pt x="0" y="2171115"/>
                    </a:cubicBezTo>
                    <a:cubicBezTo>
                      <a:pt x="157" y="2206075"/>
                      <a:pt x="28541" y="2234332"/>
                      <a:pt x="63500" y="2234332"/>
                    </a:cubicBezTo>
                    <a:cubicBezTo>
                      <a:pt x="98460" y="2234332"/>
                      <a:pt x="126844" y="2206075"/>
                      <a:pt x="127000" y="2171115"/>
                    </a:cubicBezTo>
                    <a:close/>
                    <a:moveTo>
                      <a:pt x="55695" y="2143627"/>
                    </a:moveTo>
                    <a:lnTo>
                      <a:pt x="71306" y="2198603"/>
                    </a:lnTo>
                    <a:lnTo>
                      <a:pt x="7481589" y="90705"/>
                    </a:lnTo>
                    <a:lnTo>
                      <a:pt x="7465977" y="35729"/>
                    </a:lnTo>
                    <a:close/>
                    <a:moveTo>
                      <a:pt x="7537283" y="63217"/>
                    </a:moveTo>
                    <a:cubicBezTo>
                      <a:pt x="7537126" y="28258"/>
                      <a:pt x="7508742" y="0"/>
                      <a:pt x="7473783" y="0"/>
                    </a:cubicBezTo>
                    <a:cubicBezTo>
                      <a:pt x="7438824" y="0"/>
                      <a:pt x="7410440" y="28258"/>
                      <a:pt x="7410283" y="63217"/>
                    </a:cubicBezTo>
                    <a:cubicBezTo>
                      <a:pt x="7410440" y="98176"/>
                      <a:pt x="7438824" y="126434"/>
                      <a:pt x="7473783" y="126434"/>
                    </a:cubicBezTo>
                    <a:cubicBezTo>
                      <a:pt x="7508742" y="126434"/>
                      <a:pt x="7537126" y="98176"/>
                      <a:pt x="7537283" y="63217"/>
                    </a:cubicBezTo>
                    <a:close/>
                  </a:path>
                </a:pathLst>
              </a:custGeom>
              <a:solidFill>
                <a:srgbClr val="4EC8CA"/>
              </a:solidFill>
            </p:spPr>
          </p:sp>
          <p:sp>
            <p:nvSpPr>
              <p:cNvPr id="22" name="Freeform 22"/>
              <p:cNvSpPr/>
              <p:nvPr/>
            </p:nvSpPr>
            <p:spPr>
              <a:xfrm>
                <a:off x="3641641" y="4363077"/>
                <a:ext cx="7477140" cy="969885"/>
              </a:xfrm>
              <a:custGeom>
                <a:avLst/>
                <a:gdLst/>
                <a:ahLst/>
                <a:cxnLst/>
                <a:rect l="l" t="t" r="r" b="b"/>
                <a:pathLst>
                  <a:path w="7477140" h="969885">
                    <a:moveTo>
                      <a:pt x="127000" y="906669"/>
                    </a:moveTo>
                    <a:cubicBezTo>
                      <a:pt x="126844" y="871710"/>
                      <a:pt x="98460" y="843452"/>
                      <a:pt x="63500" y="843452"/>
                    </a:cubicBezTo>
                    <a:cubicBezTo>
                      <a:pt x="28541" y="843452"/>
                      <a:pt x="156" y="871710"/>
                      <a:pt x="0" y="906669"/>
                    </a:cubicBezTo>
                    <a:cubicBezTo>
                      <a:pt x="156" y="941628"/>
                      <a:pt x="28541" y="969885"/>
                      <a:pt x="63500" y="969885"/>
                    </a:cubicBezTo>
                    <a:cubicBezTo>
                      <a:pt x="98460" y="969885"/>
                      <a:pt x="126844" y="941628"/>
                      <a:pt x="127000" y="906669"/>
                    </a:cubicBezTo>
                    <a:close/>
                    <a:moveTo>
                      <a:pt x="60143" y="878291"/>
                    </a:moveTo>
                    <a:lnTo>
                      <a:pt x="66858" y="935046"/>
                    </a:lnTo>
                    <a:lnTo>
                      <a:pt x="7477140" y="56755"/>
                    </a:lnTo>
                    <a:lnTo>
                      <a:pt x="7470425" y="0"/>
                    </a:lnTo>
                    <a:close/>
                  </a:path>
                </a:pathLst>
              </a:custGeom>
              <a:solidFill>
                <a:srgbClr val="4EC8CA"/>
              </a:solidFill>
            </p:spPr>
          </p:sp>
          <p:sp>
            <p:nvSpPr>
              <p:cNvPr id="23" name="Freeform 23"/>
              <p:cNvSpPr/>
              <p:nvPr/>
            </p:nvSpPr>
            <p:spPr>
              <a:xfrm>
                <a:off x="11051924" y="2256068"/>
                <a:ext cx="7481588" cy="2198603"/>
              </a:xfrm>
              <a:custGeom>
                <a:avLst/>
                <a:gdLst/>
                <a:ahLst/>
                <a:cxnLst/>
                <a:rect l="l" t="t" r="r" b="b"/>
                <a:pathLst>
                  <a:path w="7481588" h="2198603">
                    <a:moveTo>
                      <a:pt x="127000" y="2135387"/>
                    </a:moveTo>
                    <a:cubicBezTo>
                      <a:pt x="126843" y="2100428"/>
                      <a:pt x="98460" y="2072170"/>
                      <a:pt x="63500" y="2072170"/>
                    </a:cubicBezTo>
                    <a:cubicBezTo>
                      <a:pt x="28540" y="2072170"/>
                      <a:pt x="156" y="2100428"/>
                      <a:pt x="0" y="2135387"/>
                    </a:cubicBezTo>
                    <a:cubicBezTo>
                      <a:pt x="156" y="2170346"/>
                      <a:pt x="28540" y="2198604"/>
                      <a:pt x="63500" y="2198604"/>
                    </a:cubicBezTo>
                    <a:cubicBezTo>
                      <a:pt x="98460" y="2198604"/>
                      <a:pt x="126843" y="2170346"/>
                      <a:pt x="127000" y="2135387"/>
                    </a:cubicBezTo>
                    <a:close/>
                    <a:moveTo>
                      <a:pt x="55694" y="2107899"/>
                    </a:moveTo>
                    <a:lnTo>
                      <a:pt x="71306" y="2162875"/>
                    </a:lnTo>
                    <a:lnTo>
                      <a:pt x="7481588" y="54977"/>
                    </a:lnTo>
                    <a:lnTo>
                      <a:pt x="7465977" y="0"/>
                    </a:lnTo>
                    <a:close/>
                  </a:path>
                </a:pathLst>
              </a:custGeom>
              <a:solidFill>
                <a:srgbClr val="4EC8CA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18462206" y="1693365"/>
                <a:ext cx="7537283" cy="653408"/>
              </a:xfrm>
              <a:custGeom>
                <a:avLst/>
                <a:gdLst/>
                <a:ahLst/>
                <a:cxnLst/>
                <a:rect l="l" t="t" r="r" b="b"/>
                <a:pathLst>
                  <a:path w="7537283" h="653408">
                    <a:moveTo>
                      <a:pt x="127000" y="590191"/>
                    </a:moveTo>
                    <a:cubicBezTo>
                      <a:pt x="126844" y="555232"/>
                      <a:pt x="98460" y="526975"/>
                      <a:pt x="63500" y="526975"/>
                    </a:cubicBezTo>
                    <a:cubicBezTo>
                      <a:pt x="28541" y="526975"/>
                      <a:pt x="157" y="555232"/>
                      <a:pt x="0" y="590191"/>
                    </a:cubicBezTo>
                    <a:cubicBezTo>
                      <a:pt x="157" y="625151"/>
                      <a:pt x="28541" y="653408"/>
                      <a:pt x="63500" y="653408"/>
                    </a:cubicBezTo>
                    <a:cubicBezTo>
                      <a:pt x="98460" y="653408"/>
                      <a:pt x="126844" y="625151"/>
                      <a:pt x="127000" y="590191"/>
                    </a:cubicBezTo>
                    <a:close/>
                    <a:moveTo>
                      <a:pt x="61477" y="561688"/>
                    </a:moveTo>
                    <a:lnTo>
                      <a:pt x="65524" y="618695"/>
                    </a:lnTo>
                    <a:lnTo>
                      <a:pt x="7475806" y="91720"/>
                    </a:lnTo>
                    <a:lnTo>
                      <a:pt x="7471758" y="34714"/>
                    </a:lnTo>
                    <a:close/>
                    <a:moveTo>
                      <a:pt x="7537283" y="63217"/>
                    </a:moveTo>
                    <a:cubicBezTo>
                      <a:pt x="7537126" y="28258"/>
                      <a:pt x="7508742" y="0"/>
                      <a:pt x="7473783" y="0"/>
                    </a:cubicBezTo>
                    <a:cubicBezTo>
                      <a:pt x="7438824" y="0"/>
                      <a:pt x="7410440" y="28258"/>
                      <a:pt x="7410283" y="63217"/>
                    </a:cubicBezTo>
                    <a:cubicBezTo>
                      <a:pt x="7410440" y="98176"/>
                      <a:pt x="7438824" y="126434"/>
                      <a:pt x="7473783" y="126434"/>
                    </a:cubicBezTo>
                    <a:cubicBezTo>
                      <a:pt x="7508742" y="126434"/>
                      <a:pt x="7537126" y="98176"/>
                      <a:pt x="7537283" y="63217"/>
                    </a:cubicBezTo>
                    <a:close/>
                  </a:path>
                </a:pathLst>
              </a:custGeom>
              <a:solidFill>
                <a:srgbClr val="4EC8CA"/>
              </a:solidFill>
            </p:spPr>
          </p:sp>
        </p:grpSp>
      </p:grpSp>
      <p:grpSp>
        <p:nvGrpSpPr>
          <p:cNvPr id="25" name="Group 25"/>
          <p:cNvGrpSpPr/>
          <p:nvPr/>
        </p:nvGrpSpPr>
        <p:grpSpPr>
          <a:xfrm>
            <a:off x="4043960" y="1409999"/>
            <a:ext cx="10200079" cy="1740223"/>
            <a:chOff x="0" y="0"/>
            <a:chExt cx="13600105" cy="2320297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9525"/>
              <a:ext cx="13600105" cy="14710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640"/>
                </a:lnSpc>
              </a:pPr>
              <a:r>
                <a:rPr lang="en-US" sz="7200">
                  <a:solidFill>
                    <a:srgbClr val="4EC8CA"/>
                  </a:solidFill>
                  <a:latin typeface="HK Grotesk Medium Bold"/>
                </a:rPr>
                <a:t>Traction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697574"/>
              <a:ext cx="13600105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Here's how we're growing.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732895"/>
            <a:ext cx="13970688" cy="1870092"/>
            <a:chOff x="0" y="0"/>
            <a:chExt cx="18627584" cy="2493456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8627584" cy="1467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FFFFF"/>
                  </a:solidFill>
                  <a:latin typeface="HK Grotesk Medium Bold"/>
                </a:rPr>
                <a:t>Who are our </a:t>
              </a:r>
              <a:r>
                <a:rPr lang="en-US" sz="7200">
                  <a:solidFill>
                    <a:srgbClr val="4EC8CA"/>
                  </a:solidFill>
                  <a:latin typeface="HK Grotesk Medium Bold"/>
                </a:rPr>
                <a:t>shoppers</a:t>
              </a:r>
              <a:r>
                <a:rPr lang="en-US" sz="7200">
                  <a:solidFill>
                    <a:srgbClr val="FFFFFF"/>
                  </a:solidFill>
                  <a:latin typeface="HK Grotesk Medium Bold"/>
                </a:rPr>
                <a:t>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70733"/>
              <a:ext cx="18627584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Both our Grocery and Retail business models have their own target markets.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701104"/>
            <a:ext cx="4902808" cy="1853001"/>
            <a:chOff x="0" y="0"/>
            <a:chExt cx="6537077" cy="2470668"/>
          </a:xfrm>
        </p:grpSpPr>
        <p:sp>
          <p:nvSpPr>
            <p:cNvPr id="6" name="TextBox 6"/>
            <p:cNvSpPr txBox="1"/>
            <p:nvPr/>
          </p:nvSpPr>
          <p:spPr>
            <a:xfrm>
              <a:off x="0" y="935450"/>
              <a:ext cx="6537077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They can use StorX Shopping for precise and real-time grocery shopping without leaving the house.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6537077" cy="604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99"/>
                </a:lnSpc>
              </a:pPr>
              <a:r>
                <a:rPr lang="en-US" sz="2999" spc="-29">
                  <a:solidFill>
                    <a:srgbClr val="4EC8CA"/>
                  </a:solidFill>
                  <a:latin typeface="HK Grotesk Medium Bold"/>
                </a:rPr>
                <a:t>Heads of families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557618" y="6701104"/>
            <a:ext cx="4902808" cy="1853001"/>
            <a:chOff x="0" y="0"/>
            <a:chExt cx="6537077" cy="2470668"/>
          </a:xfrm>
        </p:grpSpPr>
        <p:sp>
          <p:nvSpPr>
            <p:cNvPr id="9" name="TextBox 9"/>
            <p:cNvSpPr txBox="1"/>
            <p:nvPr/>
          </p:nvSpPr>
          <p:spPr>
            <a:xfrm>
              <a:off x="0" y="935450"/>
              <a:ext cx="6537077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200">
                  <a:solidFill>
                    <a:srgbClr val="FFFFFF"/>
                  </a:solidFill>
                  <a:latin typeface="HK Grotesk Light"/>
                </a:rPr>
                <a:t>They can use StorX Shopping to buy and inspect items in-store before making their final purchase.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6537077" cy="6138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spc="-30">
                  <a:solidFill>
                    <a:srgbClr val="4EC8CA"/>
                  </a:solidFill>
                  <a:latin typeface="HK Grotesk Medium Bold"/>
                </a:rPr>
                <a:t>Individual shoppers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5006604"/>
            <a:ext cx="514361" cy="58571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557618" y="5006604"/>
            <a:ext cx="618313" cy="585711"/>
          </a:xfrm>
          <a:prstGeom prst="rect">
            <a:avLst/>
          </a:prstGeom>
        </p:spPr>
      </p:pic>
      <p:sp>
        <p:nvSpPr>
          <p:cNvPr id="13" name="AutoShape 13"/>
          <p:cNvSpPr/>
          <p:nvPr/>
        </p:nvSpPr>
        <p:spPr>
          <a:xfrm>
            <a:off x="2277139" y="5275647"/>
            <a:ext cx="3654369" cy="0"/>
          </a:xfrm>
          <a:prstGeom prst="line">
            <a:avLst/>
          </a:prstGeom>
          <a:ln w="47625" cap="rnd">
            <a:solidFill>
              <a:srgbClr val="1B1B1B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8806057" y="5275647"/>
            <a:ext cx="3654369" cy="0"/>
          </a:xfrm>
          <a:prstGeom prst="line">
            <a:avLst/>
          </a:prstGeom>
          <a:ln w="47625" cap="rnd">
            <a:solidFill>
              <a:srgbClr val="1B1B1B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50961" y="3224858"/>
            <a:ext cx="4840680" cy="1575742"/>
            <a:chOff x="0" y="0"/>
            <a:chExt cx="6454239" cy="2100989"/>
          </a:xfrm>
        </p:grpSpPr>
        <p:sp>
          <p:nvSpPr>
            <p:cNvPr id="3" name="AutoShape 3"/>
            <p:cNvSpPr/>
            <p:nvPr/>
          </p:nvSpPr>
          <p:spPr>
            <a:xfrm>
              <a:off x="0" y="1304494"/>
              <a:ext cx="6454239" cy="0"/>
            </a:xfrm>
            <a:prstGeom prst="line">
              <a:avLst/>
            </a:prstGeom>
            <a:ln w="63500" cap="rnd">
              <a:solidFill>
                <a:srgbClr val="34343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6454239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HK Grotesk Medium"/>
                </a:rPr>
                <a:t>1.9 Billion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07171"/>
              <a:ext cx="6454239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HK Grotesk Light"/>
                </a:rPr>
                <a:t>TOTAL AVAILABLE MARKET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050961" y="5453708"/>
            <a:ext cx="4840680" cy="1575742"/>
            <a:chOff x="0" y="0"/>
            <a:chExt cx="6454239" cy="2100989"/>
          </a:xfrm>
        </p:grpSpPr>
        <p:sp>
          <p:nvSpPr>
            <p:cNvPr id="7" name="AutoShape 7"/>
            <p:cNvSpPr/>
            <p:nvPr/>
          </p:nvSpPr>
          <p:spPr>
            <a:xfrm>
              <a:off x="0" y="1304494"/>
              <a:ext cx="6454239" cy="0"/>
            </a:xfrm>
            <a:prstGeom prst="line">
              <a:avLst/>
            </a:prstGeom>
            <a:ln w="63500" cap="rnd">
              <a:solidFill>
                <a:srgbClr val="34343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6454239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HK Grotesk Medium"/>
                </a:rPr>
                <a:t>53 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07171"/>
              <a:ext cx="6454239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HK Grotesk Light"/>
                </a:rPr>
                <a:t>SERVICEABLE AVAILABLE MARKET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050961" y="7682558"/>
            <a:ext cx="4840680" cy="1575742"/>
            <a:chOff x="0" y="0"/>
            <a:chExt cx="6454239" cy="2100989"/>
          </a:xfrm>
        </p:grpSpPr>
        <p:sp>
          <p:nvSpPr>
            <p:cNvPr id="11" name="AutoShape 11"/>
            <p:cNvSpPr/>
            <p:nvPr/>
          </p:nvSpPr>
          <p:spPr>
            <a:xfrm>
              <a:off x="0" y="1304494"/>
              <a:ext cx="6454239" cy="0"/>
            </a:xfrm>
            <a:prstGeom prst="line">
              <a:avLst/>
            </a:prstGeom>
            <a:ln w="63500" cap="rnd">
              <a:solidFill>
                <a:srgbClr val="343434"/>
              </a:solidFill>
              <a:prstDash val="sysDot"/>
              <a:headEnd type="none" w="sm" len="sm"/>
              <a:tailEnd type="none" w="sm" len="sm"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6454239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HK Grotesk Medium"/>
                </a:rPr>
                <a:t>10 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07171"/>
              <a:ext cx="6454239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4EC8CA"/>
                  </a:solidFill>
                  <a:latin typeface="HK Grotesk Light"/>
                </a:rPr>
                <a:t>MARKET SHARE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6858000" cy="10287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050961" y="1019175"/>
            <a:ext cx="5951039" cy="1097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HK Grotesk Medium Bold"/>
              </a:rPr>
              <a:t>Market Size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392</Words>
  <Application>Microsoft Office PowerPoint</Application>
  <PresentationFormat>Custom</PresentationFormat>
  <Paragraphs>94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HK Grotesk Light</vt:lpstr>
      <vt:lpstr>HK Grotesk </vt:lpstr>
      <vt:lpstr>Arial</vt:lpstr>
      <vt:lpstr>HK Grotesk</vt:lpstr>
      <vt:lpstr>Calibri</vt:lpstr>
      <vt:lpstr>HK Grotesk Medium Bold</vt:lpstr>
      <vt:lpstr>HK Grotesk Medium</vt:lpstr>
      <vt:lpstr>Open Sans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Teal Dark Simple Digital  Lifestyle Pitch Deck Presentation</dc:title>
  <cp:lastModifiedBy>Đông Phạm</cp:lastModifiedBy>
  <cp:revision>4</cp:revision>
  <dcterms:created xsi:type="dcterms:W3CDTF">2006-08-16T00:00:00Z</dcterms:created>
  <dcterms:modified xsi:type="dcterms:W3CDTF">2021-12-28T11:36:05Z</dcterms:modified>
  <dc:identifier>DAEz0ORJ1ns</dc:identifier>
</cp:coreProperties>
</file>